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330" r:id="rId3"/>
    <p:sldId id="259" r:id="rId4"/>
    <p:sldId id="266" r:id="rId5"/>
    <p:sldId id="317" r:id="rId6"/>
    <p:sldId id="287" r:id="rId7"/>
    <p:sldId id="363" r:id="rId8"/>
    <p:sldId id="364" r:id="rId9"/>
    <p:sldId id="362" r:id="rId10"/>
    <p:sldId id="365" r:id="rId11"/>
    <p:sldId id="331" r:id="rId12"/>
    <p:sldId id="332" r:id="rId13"/>
    <p:sldId id="298" r:id="rId14"/>
    <p:sldId id="274" r:id="rId15"/>
    <p:sldId id="334" r:id="rId16"/>
    <p:sldId id="352" r:id="rId17"/>
    <p:sldId id="354" r:id="rId18"/>
    <p:sldId id="373" r:id="rId19"/>
    <p:sldId id="335" r:id="rId20"/>
    <p:sldId id="336" r:id="rId21"/>
    <p:sldId id="368" r:id="rId22"/>
    <p:sldId id="369" r:id="rId23"/>
    <p:sldId id="370" r:id="rId24"/>
    <p:sldId id="371" r:id="rId25"/>
    <p:sldId id="372" r:id="rId26"/>
    <p:sldId id="367" r:id="rId27"/>
    <p:sldId id="355" r:id="rId28"/>
    <p:sldId id="356" r:id="rId29"/>
    <p:sldId id="348" r:id="rId30"/>
    <p:sldId id="279" r:id="rId31"/>
    <p:sldId id="349" r:id="rId32"/>
    <p:sldId id="357" r:id="rId33"/>
    <p:sldId id="358" r:id="rId34"/>
    <p:sldId id="359" r:id="rId35"/>
    <p:sldId id="360" r:id="rId36"/>
    <p:sldId id="361" r:id="rId37"/>
    <p:sldId id="350" r:id="rId38"/>
    <p:sldId id="351" r:id="rId39"/>
    <p:sldId id="288" r:id="rId40"/>
    <p:sldId id="366" r:id="rId41"/>
    <p:sldId id="374" r:id="rId42"/>
    <p:sldId id="295" r:id="rId43"/>
    <p:sldId id="340" r:id="rId44"/>
    <p:sldId id="375" r:id="rId45"/>
    <p:sldId id="376" r:id="rId46"/>
    <p:sldId id="377" r:id="rId47"/>
    <p:sldId id="342" r:id="rId48"/>
    <p:sldId id="290" r:id="rId49"/>
    <p:sldId id="344" r:id="rId50"/>
    <p:sldId id="285" r:id="rId51"/>
    <p:sldId id="301" r:id="rId52"/>
    <p:sldId id="277" r:id="rId53"/>
    <p:sldId id="299" r:id="rId54"/>
    <p:sldId id="300" r:id="rId55"/>
    <p:sldId id="346" r:id="rId5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87"/>
          </p14:sldIdLst>
        </p14:section>
        <p14:section name="header/footer" id="{D822C841-9FE4-4E84-A268-C264DFF69FE7}">
          <p14:sldIdLst>
            <p14:sldId id="363"/>
            <p14:sldId id="364"/>
            <p14:sldId id="362"/>
            <p14:sldId id="365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73"/>
          </p14:sldIdLst>
        </p14:section>
        <p14:section name="회원관리" id="{F687FEBE-F6BD-49F1-9326-FA2F6AF888C6}">
          <p14:sldIdLst>
            <p14:sldId id="335"/>
            <p14:sldId id="336"/>
            <p14:sldId id="368"/>
            <p14:sldId id="369"/>
            <p14:sldId id="370"/>
            <p14:sldId id="371"/>
            <p14:sldId id="372"/>
            <p14:sldId id="36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66"/>
            <p14:sldId id="374"/>
            <p14:sldId id="295"/>
            <p14:sldId id="340"/>
            <p14:sldId id="375"/>
            <p14:sldId id="376"/>
            <p14:sldId id="377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CECE"/>
    <a:srgbClr val="1BBC9B"/>
    <a:srgbClr val="FCFCFE"/>
    <a:srgbClr val="F9F9F9"/>
    <a:srgbClr val="ECF0F5"/>
    <a:srgbClr val="ED7D31"/>
    <a:srgbClr val="635D4E"/>
    <a:srgbClr val="93918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481" autoAdjust="0"/>
  </p:normalViewPr>
  <p:slideViewPr>
    <p:cSldViewPr snapToGrid="0">
      <p:cViewPr varScale="1">
        <p:scale>
          <a:sx n="75" d="100"/>
          <a:sy n="75" d="100"/>
        </p:scale>
        <p:origin x="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44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46.jpe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15.xml"/><Relationship Id="rId16" Type="http://schemas.openxmlformats.org/officeDocument/2006/relationships/image" Target="../media/image39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44.png"/><Relationship Id="rId10" Type="http://schemas.openxmlformats.org/officeDocument/2006/relationships/tags" Target="../tags/tag23.xml"/><Relationship Id="rId19" Type="http://schemas.openxmlformats.org/officeDocument/2006/relationships/image" Target="../media/image32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32.png"/><Relationship Id="rId5" Type="http://schemas.openxmlformats.org/officeDocument/2006/relationships/image" Target="../media/image56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32.png"/><Relationship Id="rId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7.png"/><Relationship Id="rId7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4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9.png"/><Relationship Id="rId3" Type="http://schemas.openxmlformats.org/officeDocument/2006/relationships/hyperlink" Target="https://github.com/alvarotrigo/fullPage.js#methods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2" Type="http://schemas.openxmlformats.org/officeDocument/2006/relationships/hyperlink" Target="https://alvarotrigo.com/fullPage/examples/fixedHeaders.html" TargetMode="Externa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6.png"/><Relationship Id="rId5" Type="http://schemas.openxmlformats.org/officeDocument/2006/relationships/hyperlink" Target="https://blueimp.github.io/jQuery-File-Upload/index.html" TargetMode="External"/><Relationship Id="rId1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hyperlink" Target="http://dev.moblab.kr/canvas-theme/HTML/component-radios-switches.html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90.JP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5.xml"/><Relationship Id="rId16" Type="http://schemas.openxmlformats.org/officeDocument/2006/relationships/image" Target="../media/image93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92.pn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9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94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97.png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48.png"/><Relationship Id="rId3" Type="http://schemas.openxmlformats.org/officeDocument/2006/relationships/tags" Target="../tags/tag4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image" Target="../media/image32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image" Target="../media/image49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4.pn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7.png"/><Relationship Id="rId28" Type="http://schemas.openxmlformats.org/officeDocument/2006/relationships/image" Target="../media/image39.jpe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5.png"/><Relationship Id="rId27" Type="http://schemas.openxmlformats.org/officeDocument/2006/relationships/image" Target="../media/image98.png"/><Relationship Id="rId30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100.JP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99.JP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104.JP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0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104.JP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0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2" y="796659"/>
            <a:ext cx="11191875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2"/>
            <a:endCxn id="51" idx="0"/>
          </p:cNvCxnSpPr>
          <p:nvPr/>
        </p:nvCxnSpPr>
        <p:spPr>
          <a:xfrm>
            <a:off x="2406746" y="1561920"/>
            <a:ext cx="0" cy="137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99704" y="874780"/>
            <a:ext cx="1214084" cy="68714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419135" y="1699094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68957" y="102790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사진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79188" y="102487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지도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389419" y="1024870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채팅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81862" y="1040788"/>
            <a:ext cx="66809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sz="1200" b="1" dirty="0"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35" y="1001444"/>
            <a:ext cx="371475" cy="3238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688253" y="77763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</a:rPr>
              <a:t>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Viewer[Mobile](1)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9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stCxn id="30" idx="3"/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21759" cy="2094550"/>
            <a:chOff x="610224" y="955280"/>
            <a:chExt cx="4432100" cy="151643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910" y="1176951"/>
              <a:ext cx="1333414" cy="129476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5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3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97065" y="583445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71" name="타원 70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0" name="타원 79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9" name="타원 88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92" name="직선 화살표 연결선 91"/>
          <p:cNvCxnSpPr>
            <a:stCxn id="117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7" name="타원 96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5" name="타원 10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4" name="타원 113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3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1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71146" y="41979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0" y="2717797"/>
            <a:ext cx="4364520" cy="808244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59" idx="2"/>
          </p:cNvCxnSpPr>
          <p:nvPr/>
        </p:nvCxnSpPr>
        <p:spPr>
          <a:xfrm>
            <a:off x="4708649" y="3061303"/>
            <a:ext cx="295017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627070" y="2739916"/>
            <a:ext cx="163158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968956" y="3126413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원문 링크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새창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6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30057" y="57946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121" name="모서리가 둥근 직사각형 120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22" name="타원 121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128" name="모서리가 둥근 직사각형 127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29" name="타원 128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33" name="타원 132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135" name="직사각형 13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136" name="직선 화살표 연결선 135"/>
          <p:cNvCxnSpPr>
            <a:stCxn id="161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145" name="모서리가 둥근 직사각형 144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6" name="타원 145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54" name="모서리가 둥근 직사각형 153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5" name="타원 15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9" name="타원 158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4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타 유저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95" name="직사각형 94"/>
          <p:cNvSpPr/>
          <p:nvPr/>
        </p:nvSpPr>
        <p:spPr>
          <a:xfrm>
            <a:off x="5428286" y="3482887"/>
            <a:ext cx="2167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portfolio-3-title-overlay.html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628371" y="1257703"/>
            <a:ext cx="4055449" cy="895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940204" y="1763669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04" name="직선 화살표 연결선 103"/>
          <p:cNvCxnSpPr>
            <a:endCxn id="107" idx="1"/>
          </p:cNvCxnSpPr>
          <p:nvPr/>
        </p:nvCxnSpPr>
        <p:spPr>
          <a:xfrm>
            <a:off x="4702624" y="1900798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r="16950"/>
          <a:stretch/>
        </p:blipFill>
        <p:spPr>
          <a:xfrm>
            <a:off x="895456" y="1223008"/>
            <a:ext cx="3693797" cy="73095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389087" y="1543095"/>
            <a:ext cx="18211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user.meta_value.comment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>
          <a:xfrm>
            <a:off x="2255923" y="176838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067578" y="1816387"/>
            <a:ext cx="264935" cy="1798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96867" y="179681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>
          <a:xfrm>
            <a:off x="3061263" y="176852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82877" y="1775680"/>
            <a:ext cx="6590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6 posts</a:t>
            </a:r>
            <a:endParaRPr lang="ko-KR" altLang="en-US" sz="1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9" y="1257807"/>
            <a:ext cx="816138" cy="77533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39072" y="1262541"/>
            <a:ext cx="672587" cy="69565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/>
          <p:cNvCxnSpPr>
            <a:stCxn id="2" idx="0"/>
            <a:endCxn id="62" idx="2"/>
          </p:cNvCxnSpPr>
          <p:nvPr/>
        </p:nvCxnSpPr>
        <p:spPr>
          <a:xfrm flipV="1">
            <a:off x="974808" y="1091992"/>
            <a:ext cx="1152600" cy="16581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82877" y="814993"/>
            <a:ext cx="148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Max-width : 120px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13" y="2177797"/>
            <a:ext cx="4431482" cy="332265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609378" y="55201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117942" y="280596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09378" y="2213367"/>
            <a:ext cx="4423217" cy="32870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화살표 연결선 68"/>
          <p:cNvCxnSpPr>
            <a:stCxn id="67" idx="3"/>
          </p:cNvCxnSpPr>
          <p:nvPr/>
        </p:nvCxnSpPr>
        <p:spPr>
          <a:xfrm flipV="1">
            <a:off x="5032595" y="3595697"/>
            <a:ext cx="419546" cy="26121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185804" y="1216222"/>
            <a:ext cx="485042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Profile.html</a:t>
            </a:r>
            <a:r>
              <a:rPr lang="ko-KR" altLang="en-US" sz="1400" b="1" dirty="0" smtClean="0"/>
              <a:t>을 베이스로 해서 </a:t>
            </a:r>
            <a:r>
              <a:rPr lang="en-US" altLang="ko-KR" sz="1400" b="1" dirty="0" smtClean="0"/>
              <a:t>portfolio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아래부분만</a:t>
            </a:r>
            <a:r>
              <a:rPr lang="ko-KR" altLang="en-US" sz="1400" b="1" dirty="0" smtClean="0"/>
              <a:t> 복사한다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Profile </a:t>
            </a:r>
            <a:r>
              <a:rPr lang="en-US" altLang="ko-KR" sz="1400" b="1" dirty="0" err="1" smtClean="0"/>
              <a:t>img</a:t>
            </a:r>
            <a:r>
              <a:rPr lang="en-US" altLang="ko-KR" sz="1400" b="1" dirty="0" smtClean="0"/>
              <a:t> tag</a:t>
            </a:r>
            <a:r>
              <a:rPr lang="ko-KR" altLang="en-US" sz="1400" b="1" dirty="0" smtClean="0"/>
              <a:t>의 </a:t>
            </a:r>
            <a:r>
              <a:rPr lang="en-US" altLang="ko-KR" sz="1400" b="1" dirty="0" err="1" smtClean="0"/>
              <a:t>style.max</a:t>
            </a:r>
            <a:r>
              <a:rPr lang="en-US" altLang="ko-KR" sz="1400" b="1" dirty="0" smtClean="0"/>
              <a:t>-width = 120px</a:t>
            </a:r>
          </a:p>
        </p:txBody>
      </p:sp>
      <p:sp>
        <p:nvSpPr>
          <p:cNvPr id="74" name="타원 73"/>
          <p:cNvSpPr/>
          <p:nvPr/>
        </p:nvSpPr>
        <p:spPr>
          <a:xfrm>
            <a:off x="3061150" y="1283029"/>
            <a:ext cx="847059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/>
              <a:t>Member_type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>
            <a:stCxn id="78" idx="2"/>
          </p:cNvCxnSpPr>
          <p:nvPr/>
        </p:nvCxnSpPr>
        <p:spPr>
          <a:xfrm>
            <a:off x="2386745" y="2066559"/>
            <a:ext cx="2724235" cy="868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088254" y="2039297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구독이 추가됨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2071252" y="1745172"/>
            <a:ext cx="630986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구독정보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74" y="1327249"/>
            <a:ext cx="1494795" cy="1068582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722744" y="441448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8473" y="2704362"/>
            <a:ext cx="1517586" cy="752918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419651" y="2968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57" name="타원 56"/>
          <p:cNvSpPr/>
          <p:nvPr/>
        </p:nvSpPr>
        <p:spPr>
          <a:xfrm>
            <a:off x="1616789" y="316794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8444" y="3215946"/>
            <a:ext cx="264935" cy="1798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6952" y="2705558"/>
            <a:ext cx="1517586" cy="752918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108130" y="296972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61" name="타원 60"/>
          <p:cNvSpPr/>
          <p:nvPr/>
        </p:nvSpPr>
        <p:spPr>
          <a:xfrm>
            <a:off x="3305268" y="316914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6923" y="3217142"/>
            <a:ext cx="264935" cy="17989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6974" y="2693914"/>
            <a:ext cx="1517586" cy="752918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3728152" y="295808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65" name="타원 64"/>
          <p:cNvSpPr/>
          <p:nvPr/>
        </p:nvSpPr>
        <p:spPr>
          <a:xfrm>
            <a:off x="4925290" y="315750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6945" y="320549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5686381" y="3257340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68" name="직사각형 67"/>
          <p:cNvSpPr/>
          <p:nvPr/>
        </p:nvSpPr>
        <p:spPr>
          <a:xfrm>
            <a:off x="780251" y="1279800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092084" y="178576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2856093" y="2028544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71" name="직선 화살표 연결선 70"/>
          <p:cNvCxnSpPr>
            <a:endCxn id="69" idx="1"/>
          </p:cNvCxnSpPr>
          <p:nvPr/>
        </p:nvCxnSpPr>
        <p:spPr>
          <a:xfrm>
            <a:off x="4854504" y="1922895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2999500" y="2118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811155" y="2166141"/>
            <a:ext cx="264935" cy="17989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768430" y="1387406"/>
            <a:ext cx="8271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sinho0689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816592" y="178245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3595571" y="212904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77" name="타원 76"/>
          <p:cNvSpPr/>
          <p:nvPr/>
        </p:nvSpPr>
        <p:spPr>
          <a:xfrm>
            <a:off x="3959967" y="210075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cxnSp>
        <p:nvCxnSpPr>
          <p:cNvPr id="79" name="직선 화살표 연결선 78"/>
          <p:cNvCxnSpPr>
            <a:stCxn id="92" idx="3"/>
          </p:cNvCxnSpPr>
          <p:nvPr/>
        </p:nvCxnSpPr>
        <p:spPr>
          <a:xfrm flipV="1">
            <a:off x="5356961" y="3385392"/>
            <a:ext cx="385813" cy="10408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4529" y="3528005"/>
            <a:ext cx="1517586" cy="752918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415707" y="3792172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2" name="타원 81"/>
          <p:cNvSpPr/>
          <p:nvPr/>
        </p:nvSpPr>
        <p:spPr>
          <a:xfrm>
            <a:off x="1612845" y="3991591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4500" y="4039589"/>
            <a:ext cx="264935" cy="17989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3008" y="3529201"/>
            <a:ext cx="1517586" cy="752918"/>
          </a:xfrm>
          <a:prstGeom prst="rect">
            <a:avLst/>
          </a:prstGeom>
        </p:spPr>
      </p:pic>
      <p:sp>
        <p:nvSpPr>
          <p:cNvPr id="85" name="모서리가 둥근 직사각형 84"/>
          <p:cNvSpPr/>
          <p:nvPr/>
        </p:nvSpPr>
        <p:spPr>
          <a:xfrm>
            <a:off x="2104186" y="3793368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6" name="타원 85"/>
          <p:cNvSpPr/>
          <p:nvPr/>
        </p:nvSpPr>
        <p:spPr>
          <a:xfrm>
            <a:off x="3301324" y="3992787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2979" y="4040785"/>
            <a:ext cx="264935" cy="17989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3030" y="3517557"/>
            <a:ext cx="1517586" cy="752918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3724208" y="37817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0" name="타원 89"/>
          <p:cNvSpPr/>
          <p:nvPr/>
        </p:nvSpPr>
        <p:spPr>
          <a:xfrm>
            <a:off x="4921346" y="3981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3001" y="4029141"/>
            <a:ext cx="264935" cy="179894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393456" y="2657024"/>
            <a:ext cx="4963505" cy="166489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1147490" y="1446636"/>
            <a:ext cx="1288978" cy="823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Profile_image_path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 smtClean="0"/>
              <a:t>＂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r>
              <a:rPr lang="en-US" altLang="ko-KR" sz="800" dirty="0" smtClean="0"/>
              <a:t>(</a:t>
            </a:r>
            <a:r>
              <a:rPr lang="ko-KR" altLang="en-US" sz="800" dirty="0" err="1" smtClean="0"/>
              <a:t>소개글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1944373" y="284836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56028" y="2896364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70673" y="487981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82328" y="4927812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36252" y="491343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7907" y="4961437"/>
            <a:ext cx="272986" cy="179894"/>
          </a:xfrm>
          <a:prstGeom prst="rect">
            <a:avLst/>
          </a:prstGeom>
        </p:spPr>
      </p:pic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42" name="모서리가 둥근 직사각형 141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sp>
        <p:nvSpPr>
          <p:cNvPr id="154" name="타원 153"/>
          <p:cNvSpPr/>
          <p:nvPr/>
        </p:nvSpPr>
        <p:spPr>
          <a:xfrm>
            <a:off x="3927698" y="285273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39353" y="2900732"/>
            <a:ext cx="272986" cy="1798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503200" y="3377968"/>
            <a:ext cx="1719360" cy="558127"/>
            <a:chOff x="2503200" y="3377968"/>
            <a:chExt cx="1719360" cy="558127"/>
          </a:xfrm>
        </p:grpSpPr>
        <p:sp>
          <p:nvSpPr>
            <p:cNvPr id="52" name="직사각형 51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497364" y="3365429"/>
            <a:ext cx="1719360" cy="558127"/>
            <a:chOff x="2503200" y="3377968"/>
            <a:chExt cx="1719360" cy="558127"/>
          </a:xfrm>
        </p:grpSpPr>
        <p:sp>
          <p:nvSpPr>
            <p:cNvPr id="159" name="직사각형 158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505029" y="5418482"/>
            <a:ext cx="1719360" cy="558127"/>
            <a:chOff x="2503200" y="3377968"/>
            <a:chExt cx="1719360" cy="558127"/>
          </a:xfrm>
        </p:grpSpPr>
        <p:sp>
          <p:nvSpPr>
            <p:cNvPr id="167" name="직사각형 166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grpSp>
        <p:nvGrpSpPr>
          <p:cNvPr id="174" name="그룹 173"/>
          <p:cNvGrpSpPr/>
          <p:nvPr/>
        </p:nvGrpSpPr>
        <p:grpSpPr>
          <a:xfrm>
            <a:off x="2500086" y="5401505"/>
            <a:ext cx="1719360" cy="558127"/>
            <a:chOff x="2503200" y="3377968"/>
            <a:chExt cx="1719360" cy="558127"/>
          </a:xfrm>
        </p:grpSpPr>
        <p:sp>
          <p:nvSpPr>
            <p:cNvPr id="175" name="직사각형 174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sp>
        <p:nvSpPr>
          <p:cNvPr id="182" name="직사각형 181"/>
          <p:cNvSpPr/>
          <p:nvPr/>
        </p:nvSpPr>
        <p:spPr>
          <a:xfrm>
            <a:off x="1756029" y="2830127"/>
            <a:ext cx="643168" cy="31048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3" name="직선 화살표 연결선 182"/>
          <p:cNvCxnSpPr>
            <a:stCxn id="182" idx="2"/>
          </p:cNvCxnSpPr>
          <p:nvPr/>
        </p:nvCxnSpPr>
        <p:spPr>
          <a:xfrm>
            <a:off x="2077613" y="3140610"/>
            <a:ext cx="420490" cy="82192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690216" y="3942602"/>
            <a:ext cx="1615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누르면 </a:t>
            </a:r>
            <a:r>
              <a:rPr lang="ko-KR" altLang="en-US" sz="1050" dirty="0" err="1" smtClean="0"/>
              <a:t>좋아요에</a:t>
            </a:r>
            <a:r>
              <a:rPr lang="ko-KR" altLang="en-US" sz="1050" dirty="0" smtClean="0"/>
              <a:t> 추가됨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cozyhouzz.co.kr, image.cozyhouzz.co.kr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2020742" y="355838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32397" y="360638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53251" y="357495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906" y="3622957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1942" y="559287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3597" y="5640869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69563" y="558600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81218" y="5634003"/>
            <a:ext cx="272986" cy="17989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20" y="619913"/>
            <a:ext cx="9315450" cy="6667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rcRect t="9239" r="14300"/>
          <a:stretch/>
        </p:blipFill>
        <p:spPr>
          <a:xfrm>
            <a:off x="390915" y="1245161"/>
            <a:ext cx="2424381" cy="36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2017738" y="351407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9393" y="356207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0711" y="357696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2366" y="362496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0019" y="558337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1674" y="5631368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52623" y="5627158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278" y="5675156"/>
            <a:ext cx="272986" cy="179894"/>
          </a:xfrm>
          <a:prstGeom prst="rect">
            <a:avLst/>
          </a:prstGeom>
        </p:spPr>
      </p:pic>
      <p:cxnSp>
        <p:nvCxnSpPr>
          <p:cNvPr id="92" name="직선 화살표 연결선 91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 smtClean="0">
                <a:hlinkClick r:id="rId3"/>
              </a:rPr>
              <a:t>http</a:t>
            </a:r>
            <a:r>
              <a:rPr lang="ko-KR" altLang="en-US" sz="1000" b="1" dirty="0">
                <a:hlinkClick r:id="rId3"/>
              </a:rPr>
              <a:t>://apis.map.daum.net</a:t>
            </a:r>
            <a:r>
              <a:rPr lang="ko-KR" altLang="en-US" sz="1000" b="1" dirty="0" smtClean="0">
                <a:hlinkClick r:id="rId3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78197"/>
          <a:stretch/>
        </p:blipFill>
        <p:spPr>
          <a:xfrm>
            <a:off x="4125649" y="1631149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960" y="2527587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  <a:endCxn id="27" idx="1"/>
          </p:cNvCxnSpPr>
          <p:nvPr/>
        </p:nvCxnSpPr>
        <p:spPr>
          <a:xfrm flipV="1">
            <a:off x="5249599" y="373613"/>
            <a:ext cx="1679920" cy="125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06" name="모서리가 둥근 직사각형 105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9" name="그룹 10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모서리가 둥근 직사각형 96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1" name="직사각형 10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 smtClean="0">
                <a:hlinkClick r:id="rId3"/>
              </a:rPr>
              <a:t>http</a:t>
            </a:r>
            <a:r>
              <a:rPr lang="ko-KR" altLang="en-US" sz="1000" b="1" dirty="0">
                <a:hlinkClick r:id="rId3"/>
              </a:rPr>
              <a:t>://apis.map.daum.net</a:t>
            </a:r>
            <a:r>
              <a:rPr lang="ko-KR" altLang="en-US" sz="1000" b="1" dirty="0" smtClean="0">
                <a:hlinkClick r:id="rId3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35" y="2443503"/>
            <a:ext cx="2236589" cy="262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74" y="1699554"/>
            <a:ext cx="2228850" cy="790575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6682499" y="628988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4" name="모서리가 둥근 직사각형 103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9" name="직사각형 10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component-radios-switches.html</a:t>
            </a:r>
          </a:p>
          <a:p>
            <a:r>
              <a:rPr lang="en-US" altLang="ko-KR" dirty="0" smtClean="0"/>
              <a:t>- Checkbox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 smtClean="0">
                <a:hlinkClick r:id="rId3"/>
              </a:rPr>
              <a:t>http</a:t>
            </a:r>
            <a:r>
              <a:rPr lang="ko-KR" altLang="en-US" sz="1000" b="1" dirty="0">
                <a:hlinkClick r:id="rId3"/>
              </a:rPr>
              <a:t>://apis.map.daum.net</a:t>
            </a:r>
            <a:r>
              <a:rPr lang="ko-KR" altLang="en-US" sz="1000" b="1" dirty="0" smtClean="0">
                <a:hlinkClick r:id="rId3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11639" y="1650105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단기계약가능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주차가능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엘리베이터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심야전기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도시가스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지하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반지하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~3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4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~6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7</a:t>
            </a:r>
            <a:r>
              <a:rPr lang="ko-KR" altLang="en-US" sz="1400" b="1" dirty="0" smtClean="0"/>
              <a:t>층 이상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옥탑</a:t>
            </a:r>
            <a:endParaRPr lang="en-US" altLang="ko-KR" sz="1400" b="1" dirty="0" smtClean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1583" y="807409"/>
              <a:ext cx="11048999" cy="476251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344560" y="83459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8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8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6" name="직사각형 10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모서리가 둥근 직사각형 111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39" name="직사각형 13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4" name="모서리가 둥근 직사각형 14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7" name="그룹 146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48" name="직사각형 147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6" name="타원 155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58" name="타원 157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328256" y="2417839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292514" y="4302627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587768" y="426672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305329" y="5398283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328258" y="2101834"/>
            <a:ext cx="4422368" cy="27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소개글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1865112" y="163743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6" name="직사각형 115"/>
          <p:cNvSpPr/>
          <p:nvPr/>
        </p:nvSpPr>
        <p:spPr>
          <a:xfrm>
            <a:off x="328255" y="3336864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9590183" y="64927"/>
            <a:ext cx="25697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21" y="1318484"/>
            <a:ext cx="4423692" cy="182309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815558" y="3132866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1" y="1577937"/>
            <a:ext cx="1619250" cy="476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50" y="3163411"/>
            <a:ext cx="891122" cy="317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61" y="3166846"/>
            <a:ext cx="306913" cy="353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55" y="3154878"/>
            <a:ext cx="381088" cy="353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659" y="3158112"/>
            <a:ext cx="318136" cy="35035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897680" y="3228716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업체명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88804" y="3224464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대표번호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55" y="1343397"/>
            <a:ext cx="4422371" cy="19062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815558" y="3647000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50" y="3677545"/>
            <a:ext cx="891122" cy="31788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61" y="3680980"/>
            <a:ext cx="306913" cy="35353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55" y="3669012"/>
            <a:ext cx="381088" cy="35358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659" y="3672246"/>
            <a:ext cx="318136" cy="35035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5897680" y="3742850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88804" y="3738598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연락처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5321" y="1671211"/>
            <a:ext cx="504825" cy="20955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844661" y="1688931"/>
            <a:ext cx="413825" cy="16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5438" y="1607890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180336" y="723225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5219206" y="696202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6392900" y="5055532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789966" y="6403506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23510" y="4133601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617050" y="414449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599657" y="4137051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4892350" y="4482734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8113" y="4801281"/>
            <a:ext cx="4372561" cy="154293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 flipV="1">
            <a:off x="4595673" y="1120467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595674" y="1167369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pic>
        <p:nvPicPr>
          <p:cNvPr id="129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5" y="728551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7680" y="738139"/>
            <a:ext cx="338478" cy="326244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9300674" y="3048236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사업주회원</a:t>
            </a:r>
            <a:endParaRPr lang="ko-KR" altLang="en-US" sz="12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9314721" y="3567321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일반회원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3557" y="3866949"/>
            <a:ext cx="3407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공유하기 버튼 </a:t>
            </a:r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workflow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1" y="1803592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1082789" y="918927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1121659" y="891904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498126" y="1316169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98127" y="1363071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클릭</a:t>
            </a:r>
            <a:endParaRPr lang="ko-KR" altLang="en-US" sz="12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t="18425" b="54079"/>
          <a:stretch/>
        </p:blipFill>
        <p:spPr>
          <a:xfrm>
            <a:off x="1306904" y="1994165"/>
            <a:ext cx="2381250" cy="489737"/>
          </a:xfrm>
          <a:prstGeom prst="rect">
            <a:avLst/>
          </a:prstGeom>
        </p:spPr>
      </p:pic>
      <p:pic>
        <p:nvPicPr>
          <p:cNvPr id="52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38" y="935762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stCxn id="52" idx="1"/>
            <a:endCxn id="46" idx="0"/>
          </p:cNvCxnSpPr>
          <p:nvPr/>
        </p:nvCxnSpPr>
        <p:spPr>
          <a:xfrm flipH="1">
            <a:off x="2497529" y="1108473"/>
            <a:ext cx="444009" cy="88569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1" idx="3"/>
            <a:endCxn id="59" idx="0"/>
          </p:cNvCxnSpPr>
          <p:nvPr/>
        </p:nvCxnSpPr>
        <p:spPr>
          <a:xfrm>
            <a:off x="3688154" y="1089736"/>
            <a:ext cx="1675087" cy="904429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417581" y="954878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587" y="1994165"/>
            <a:ext cx="2219325" cy="1638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342251" y="2323017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4475044" y="1994165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49990" y="2333173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62" name="이등변 삼각형 61"/>
          <p:cNvSpPr/>
          <p:nvPr/>
        </p:nvSpPr>
        <p:spPr>
          <a:xfrm rot="10800000">
            <a:off x="6202468" y="2429520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/>
          <p:cNvCxnSpPr>
            <a:stCxn id="62" idx="1"/>
            <a:endCxn id="65" idx="1"/>
          </p:cNvCxnSpPr>
          <p:nvPr/>
        </p:nvCxnSpPr>
        <p:spPr>
          <a:xfrm flipV="1">
            <a:off x="6321498" y="2243221"/>
            <a:ext cx="1313480" cy="26140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634978" y="1876456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66" name="직사각형 65"/>
          <p:cNvSpPr/>
          <p:nvPr/>
        </p:nvSpPr>
        <p:spPr>
          <a:xfrm>
            <a:off x="7413914" y="2862540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68" name="직선 화살표 연결선 67"/>
          <p:cNvCxnSpPr>
            <a:stCxn id="65" idx="2"/>
            <a:endCxn id="66" idx="0"/>
          </p:cNvCxnSpPr>
          <p:nvPr/>
        </p:nvCxnSpPr>
        <p:spPr>
          <a:xfrm flipH="1">
            <a:off x="8101900" y="2609985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9"/>
          <a:srcRect t="39828"/>
          <a:stretch/>
        </p:blipFill>
        <p:spPr>
          <a:xfrm>
            <a:off x="6845593" y="3076647"/>
            <a:ext cx="2733675" cy="49863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355785" y="3211309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157" y="942072"/>
            <a:ext cx="338478" cy="326244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2463731" y="1530317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클릭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4342251" y="1458540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클릭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119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59096" y="5375289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08" y="4116060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87" y="48103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42932" y="47477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5" y="1573883"/>
            <a:ext cx="5440601" cy="16021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" y="2071417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6" y="3348193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8" y="3882353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26" y="4740033"/>
            <a:ext cx="2343150" cy="5524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5767" y="410381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300" y="4387852"/>
            <a:ext cx="5944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0726" y="1545640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038256" y="3877749"/>
            <a:ext cx="7549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거래종류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10696" y="4110355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매매</a:t>
            </a:r>
            <a:endParaRPr lang="ko-KR" altLang="en-US" sz="1400" dirty="0"/>
          </a:p>
        </p:txBody>
      </p:sp>
      <p:sp>
        <p:nvSpPr>
          <p:cNvPr id="69" name="직사각형 68"/>
          <p:cNvSpPr/>
          <p:nvPr/>
        </p:nvSpPr>
        <p:spPr>
          <a:xfrm>
            <a:off x="1364085" y="1556285"/>
            <a:ext cx="4380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필수 입력 정보 입니다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00" y="1149807"/>
            <a:ext cx="1139025" cy="3037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895" y="4047106"/>
            <a:ext cx="895350" cy="352425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010696" y="4065824"/>
            <a:ext cx="2194097" cy="3213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화살표 연결선 70"/>
          <p:cNvCxnSpPr>
            <a:stCxn id="70" idx="2"/>
            <a:endCxn id="72" idx="0"/>
          </p:cNvCxnSpPr>
          <p:nvPr/>
        </p:nvCxnSpPr>
        <p:spPr>
          <a:xfrm flipH="1">
            <a:off x="2742001" y="4387178"/>
            <a:ext cx="1365744" cy="10017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551458" y="5388903"/>
            <a:ext cx="2381085" cy="23502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다중 체크가 가능한 체크박스로 구현</a:t>
            </a:r>
            <a:endParaRPr lang="ko-KR" altLang="en-US" sz="1050" dirty="0"/>
          </a:p>
        </p:txBody>
      </p:sp>
      <p:grpSp>
        <p:nvGrpSpPr>
          <p:cNvPr id="8" name="그룹 7"/>
          <p:cNvGrpSpPr/>
          <p:nvPr/>
        </p:nvGrpSpPr>
        <p:grpSpPr>
          <a:xfrm>
            <a:off x="5568138" y="188357"/>
            <a:ext cx="6553875" cy="2408417"/>
            <a:chOff x="5462721" y="154655"/>
            <a:chExt cx="6553875" cy="240841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t="55018"/>
            <a:stretch/>
          </p:blipFill>
          <p:spPr>
            <a:xfrm>
              <a:off x="6570731" y="508000"/>
              <a:ext cx="5278643" cy="2055072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7337996" y="154655"/>
              <a:ext cx="46786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385226" y="2042506"/>
              <a:ext cx="451137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/>
                <a:t>인터넷</a:t>
              </a:r>
              <a:r>
                <a:rPr lang="en-US" altLang="ko-KR" sz="1100" b="1" dirty="0" smtClean="0"/>
                <a:t>, TV, </a:t>
              </a:r>
              <a:r>
                <a:rPr lang="ko-KR" altLang="en-US" sz="1100" b="1" dirty="0" smtClean="0"/>
                <a:t>세탁기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에어컨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침대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책상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옷장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냉장고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가스레인지</a:t>
              </a:r>
              <a:r>
                <a:rPr lang="en-US" altLang="ko-KR" sz="1100" b="1" dirty="0" smtClean="0"/>
                <a:t>,</a:t>
              </a:r>
            </a:p>
            <a:p>
              <a:r>
                <a:rPr lang="ko-KR" altLang="en-US" sz="1100" b="1" dirty="0" smtClean="0"/>
                <a:t>전자레인지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신발장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err="1" smtClean="0"/>
                <a:t>전자도어락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비데</a:t>
              </a:r>
              <a:endParaRPr lang="en-US" altLang="ko-KR" sz="1100" b="1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9842408" y="841410"/>
              <a:ext cx="1897428" cy="283208"/>
              <a:chOff x="10067026" y="613020"/>
              <a:chExt cx="1897428" cy="283208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3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smtClean="0"/>
                  <a:t>평</a:t>
                </a:r>
                <a:endParaRPr lang="ko-KR" altLang="en-US" sz="105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0088215" y="621216"/>
                <a:ext cx="87447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 smtClean="0"/>
                  <a:t>실내 평수</a:t>
                </a:r>
                <a:endParaRPr lang="ko-KR" altLang="en-US" sz="1050" dirty="0"/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3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층</a:t>
              </a:r>
              <a:endParaRPr lang="ko-KR" altLang="en-US" sz="1050" dirty="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지하 </a:t>
              </a:r>
              <a:r>
                <a:rPr lang="en-US" altLang="ko-KR" sz="800" dirty="0" smtClean="0"/>
                <a:t>~ 20</a:t>
              </a:r>
              <a:r>
                <a:rPr lang="ko-KR" altLang="en-US" sz="800" dirty="0" smtClean="0"/>
                <a:t>층 이상</a:t>
              </a:r>
              <a:r>
                <a:rPr lang="en-US" altLang="ko-KR" sz="800" dirty="0" smtClean="0"/>
                <a:t> 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552747" y="869845"/>
              <a:ext cx="83247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해당 층수</a:t>
              </a:r>
              <a:endParaRPr lang="ko-KR" altLang="en-US" sz="1050" b="1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406956" y="2053900"/>
              <a:ext cx="4489647" cy="401883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0" name="직선 화살표 연결선 99"/>
            <p:cNvCxnSpPr>
              <a:stCxn id="99" idx="1"/>
              <a:endCxn id="101" idx="2"/>
            </p:cNvCxnSpPr>
            <p:nvPr/>
          </p:nvCxnSpPr>
          <p:spPr>
            <a:xfrm flipH="1" flipV="1">
              <a:off x="6653264" y="1984598"/>
              <a:ext cx="753692" cy="270244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5462721" y="1755800"/>
              <a:ext cx="2381085" cy="22879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다중 체크가 가능한 체크박스로 구현</a:t>
              </a:r>
              <a:endParaRPr lang="ko-KR" altLang="en-US" sz="105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70731" y="2763221"/>
            <a:ext cx="5278643" cy="2531614"/>
            <a:chOff x="6570731" y="2763221"/>
            <a:chExt cx="5278643" cy="2531614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212432" y="4991709"/>
              <a:ext cx="1265289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작성하기</a:t>
              </a:r>
              <a:endParaRPr lang="ko-KR" altLang="en-US" dirty="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작성 취소</a:t>
              </a:r>
              <a:endParaRPr lang="ko-KR" altLang="en-US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공개</a:t>
              </a:r>
              <a:r>
                <a:rPr lang="en-US" altLang="ko-KR" sz="1400" dirty="0" smtClean="0"/>
                <a:t>,</a:t>
              </a:r>
              <a:r>
                <a:rPr lang="ko-KR" altLang="en-US" sz="1400" dirty="0" smtClean="0"/>
                <a:t>비공개</a:t>
              </a:r>
              <a:endParaRPr lang="ko-KR" altLang="en-US" sz="1400" dirty="0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 smtClean="0"/>
                <a:t>소개글</a:t>
              </a:r>
              <a:endParaRPr lang="ko-KR" altLang="en-US" sz="1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235297" y="2785924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9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00904" y="419014"/>
            <a:ext cx="5886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Summernote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동영상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이미지 업로드는 링크 업로드만 가능함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1320921"/>
            <a:ext cx="5062088" cy="7978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534" y="1088508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1833" y="138885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21833" y="1767913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686" y="2380312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360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3139492"/>
            <a:ext cx="5062088" cy="7978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21833" y="3207425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21833" y="358648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835030" y="3999944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23651" y="3999944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3357" y="5495673"/>
            <a:ext cx="1149384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업로드 </a:t>
            </a:r>
            <a:r>
              <a:rPr lang="ko-KR" altLang="en-US" b="1" dirty="0" err="1" smtClean="0"/>
              <a:t>성공시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redirect(/post/room/[</a:t>
            </a:r>
            <a:r>
              <a:rPr lang="en-US" altLang="ko-KR" b="1" dirty="0" err="1" smtClean="0"/>
              <a:t>postID</a:t>
            </a:r>
            <a:r>
              <a:rPr lang="en-US" altLang="ko-KR" b="1" dirty="0" smtClean="0"/>
              <a:t>])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 smtClean="0"/>
              <a:t>실패시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alert(“</a:t>
            </a:r>
            <a:r>
              <a:rPr lang="ko-KR" altLang="en-US" b="1" dirty="0" smtClean="0"/>
              <a:t>글 작성이 실패하였습니다</a:t>
            </a:r>
            <a:r>
              <a:rPr lang="en-US" altLang="ko-KR" b="1" dirty="0" smtClean="0"/>
              <a:t>”)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필수입력정보</a:t>
            </a:r>
            <a:r>
              <a:rPr lang="en-US" altLang="ko-KR" b="1" dirty="0" smtClean="0"/>
              <a:t>(required) : </a:t>
            </a:r>
            <a:r>
              <a:rPr lang="ko-KR" altLang="en-US" b="1" dirty="0" smtClean="0"/>
              <a:t>위치정보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주소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방구조</a:t>
            </a:r>
            <a:r>
              <a:rPr lang="en-US" altLang="ko-KR" b="1" dirty="0" smtClean="0"/>
              <a:t>, 360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[], </a:t>
            </a:r>
            <a:r>
              <a:rPr lang="ko-KR" altLang="en-US" b="1" dirty="0" smtClean="0"/>
              <a:t>글 공개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비공개 여부</a:t>
            </a:r>
            <a:r>
              <a:rPr lang="en-US" altLang="ko-KR" b="1" dirty="0" smtClean="0"/>
              <a:t>)</a:t>
            </a:r>
          </a:p>
        </p:txBody>
      </p:sp>
      <p:cxnSp>
        <p:nvCxnSpPr>
          <p:cNvPr id="24" name="직선 화살표 연결선 23"/>
          <p:cNvCxnSpPr>
            <a:stCxn id="26" idx="2"/>
          </p:cNvCxnSpPr>
          <p:nvPr/>
        </p:nvCxnSpPr>
        <p:spPr>
          <a:xfrm>
            <a:off x="3127121" y="2102415"/>
            <a:ext cx="340696" cy="1568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025952" y="2107312"/>
            <a:ext cx="3625012" cy="3227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/>
              <a:t>Jquery</a:t>
            </a:r>
            <a:r>
              <a:rPr lang="en-US" altLang="ko-KR" sz="1050" dirty="0" smtClean="0"/>
              <a:t> file upload </a:t>
            </a:r>
            <a:r>
              <a:rPr lang="ko-KR" altLang="en-US" sz="1050" dirty="0" smtClean="0"/>
              <a:t>사용</a:t>
            </a:r>
            <a:endParaRPr lang="en-US" altLang="ko-KR" sz="1050" dirty="0" smtClean="0"/>
          </a:p>
          <a:p>
            <a:pPr algn="ctr"/>
            <a:r>
              <a:rPr lang="en-US" altLang="ko-KR" sz="1050" dirty="0"/>
              <a:t>http://blueimp.github.io/jQuery-File-Upload/index.html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635219" y="1361676"/>
            <a:ext cx="4983804" cy="74073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6" y="2551392"/>
            <a:ext cx="5238750" cy="6000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4519" y="2625548"/>
            <a:ext cx="4443845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사진 용량은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장당 최대 </a:t>
            </a:r>
            <a:r>
              <a:rPr lang="en-US" altLang="ko-KR" sz="1100" b="1" dirty="0" smtClean="0"/>
              <a:t>30M, </a:t>
            </a:r>
            <a:r>
              <a:rPr lang="ko-KR" altLang="en-US" sz="1100" b="1" dirty="0" smtClean="0"/>
              <a:t>최대 </a:t>
            </a:r>
            <a:r>
              <a:rPr lang="en-US" altLang="ko-KR" sz="1100" b="1" dirty="0" smtClean="0"/>
              <a:t>15</a:t>
            </a:r>
            <a:r>
              <a:rPr lang="ko-KR" altLang="en-US" sz="1100" b="1" dirty="0" smtClean="0"/>
              <a:t>장까지 등록이 가능합니다</a:t>
            </a:r>
            <a:r>
              <a:rPr lang="en-US" altLang="ko-KR" sz="1100" b="1" dirty="0" smtClean="0"/>
              <a:t>.</a:t>
            </a:r>
          </a:p>
          <a:p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많은 사진을 등록할 경우 업로드 시간이 다소 지연될 수 있습니다</a:t>
            </a:r>
            <a:r>
              <a:rPr lang="en-US" altLang="ko-KR" sz="1100" b="1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</a:t>
            </a:r>
            <a:r>
              <a:rPr lang="en-US" altLang="ko-KR" b="1" dirty="0" smtClean="0"/>
              <a:t>– VR</a:t>
            </a:r>
            <a:r>
              <a:rPr lang="ko-KR" altLang="en-US" b="1" dirty="0" smtClean="0"/>
              <a:t>사진선택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0009" y="2723666"/>
            <a:ext cx="3025187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VR</a:t>
            </a:r>
            <a:r>
              <a:rPr lang="ko-KR" altLang="en-US" dirty="0" smtClean="0"/>
              <a:t>사진을 여기로 끌어 놓기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또는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업로드할</a:t>
            </a:r>
            <a:r>
              <a:rPr lang="ko-KR" altLang="en-US" dirty="0" smtClean="0"/>
              <a:t>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사진 및 선택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hlinkClick r:id="rId4"/>
              </a:rPr>
              <a:t>https</a:t>
            </a:r>
            <a:r>
              <a:rPr lang="ko-KR" altLang="en-US" sz="1100" dirty="0">
                <a:hlinkClick r:id="rId4"/>
              </a:rPr>
              <a:t>://</a:t>
            </a:r>
            <a:r>
              <a:rPr lang="ko-KR" altLang="en-US" sz="1100" dirty="0" smtClean="0">
                <a:hlinkClick r:id="rId4"/>
              </a:rPr>
              <a:t>alvarotrigo.com/fullPage/examples/fixedHeaders.html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</a:t>
            </a:r>
            <a:r>
              <a:rPr lang="en-US" altLang="ko-KR" sz="1100" b="1" dirty="0" smtClean="0">
                <a:hlinkClick r:id="rId5"/>
              </a:rPr>
              <a:t>github.com/alvarotrigo/fullPage.js#methods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</a:t>
            </a:r>
            <a:r>
              <a:rPr lang="en-US" altLang="ko-KR" sz="1100" b="1" dirty="0" smtClean="0">
                <a:hlinkClick r:id="rId6"/>
              </a:rPr>
              <a:t>dev.moblab.kr/canvas-theme/HTML/component-radios-switches.html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  <a:endParaRPr lang="en-US" altLang="ko-KR" sz="1100" b="1" dirty="0" smtClean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기본정보입력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15911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73" y="2652112"/>
            <a:ext cx="1841714" cy="28202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064" y="3152005"/>
            <a:ext cx="1842224" cy="7221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582758"/>
            <a:ext cx="1244250" cy="27018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861480"/>
            <a:ext cx="1244250" cy="27018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126457"/>
            <a:ext cx="1244250" cy="27018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391434"/>
            <a:ext cx="1244250" cy="27018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815" y="3654340"/>
            <a:ext cx="1244250" cy="2701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34948" y="2596503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일반</a:t>
            </a:r>
            <a:endParaRPr lang="ko-KR" altLang="en-US" sz="1100" dirty="0"/>
          </a:p>
        </p:txBody>
      </p:sp>
      <p:sp>
        <p:nvSpPr>
          <p:cNvPr id="114" name="TextBox 113"/>
          <p:cNvSpPr txBox="1"/>
          <p:nvPr/>
        </p:nvSpPr>
        <p:spPr>
          <a:xfrm>
            <a:off x="9734948" y="284903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방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부동산</a:t>
            </a:r>
            <a:endParaRPr lang="ko-KR" altLang="en-US" sz="1100" dirty="0"/>
          </a:p>
        </p:txBody>
      </p:sp>
      <p:sp>
        <p:nvSpPr>
          <p:cNvPr id="115" name="TextBox 114"/>
          <p:cNvSpPr txBox="1"/>
          <p:nvPr/>
        </p:nvSpPr>
        <p:spPr>
          <a:xfrm>
            <a:off x="9734948" y="3125630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숙박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9732596" y="34142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관광</a:t>
            </a:r>
            <a:endParaRPr lang="ko-KR" alt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9736983" y="366902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인테리어</a:t>
            </a:r>
            <a:endParaRPr lang="ko-KR" altLang="en-US" sz="1100" dirty="0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17" y="3887039"/>
            <a:ext cx="1244250" cy="27018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743885" y="39017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항공사진</a:t>
            </a:r>
            <a:endParaRPr lang="ko-KR" altLang="en-US" sz="1100" dirty="0"/>
          </a:p>
        </p:txBody>
      </p:sp>
      <p:sp>
        <p:nvSpPr>
          <p:cNvPr id="44" name="직사각형 43"/>
          <p:cNvSpPr/>
          <p:nvPr/>
        </p:nvSpPr>
        <p:spPr>
          <a:xfrm>
            <a:off x="2071874" y="264066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609" y="2483170"/>
            <a:ext cx="1841714" cy="28202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00" y="2983063"/>
            <a:ext cx="1842224" cy="7221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413816"/>
            <a:ext cx="1244250" cy="2701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692538"/>
            <a:ext cx="1244250" cy="27018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957515"/>
            <a:ext cx="1244250" cy="2701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3222492"/>
            <a:ext cx="1244250" cy="27018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851" y="3485398"/>
            <a:ext cx="1244250" cy="27018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198984" y="242756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일반</a:t>
            </a:r>
            <a:endParaRPr lang="ko-KR" alt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4198984" y="2680089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방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부동산</a:t>
            </a:r>
            <a:endParaRPr lang="ko-KR" alt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4198984" y="295668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숙박</a:t>
            </a:r>
            <a:endParaRPr lang="ko-KR" alt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4196632" y="32452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관광</a:t>
            </a:r>
            <a:endParaRPr lang="ko-KR" alt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4201019" y="3500086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인테리어</a:t>
            </a:r>
            <a:endParaRPr lang="ko-KR" altLang="en-US" sz="11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53" y="3718097"/>
            <a:ext cx="1244250" cy="27018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07921" y="37327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항공사진</a:t>
            </a:r>
            <a:endParaRPr lang="ko-KR" altLang="en-US" sz="11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358489" y="2269067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카테고리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872314" y="2127643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카테고리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877123" y="2381623"/>
            <a:ext cx="1352516" cy="16066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화살표 연결선 74"/>
          <p:cNvCxnSpPr>
            <a:stCxn id="74" idx="1"/>
            <a:endCxn id="76" idx="0"/>
          </p:cNvCxnSpPr>
          <p:nvPr/>
        </p:nvCxnSpPr>
        <p:spPr>
          <a:xfrm flipH="1">
            <a:off x="3567436" y="3184950"/>
            <a:ext cx="309687" cy="714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3252689" y="3256435"/>
            <a:ext cx="629493" cy="181410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radio</a:t>
            </a:r>
            <a:endParaRPr lang="ko-KR" altLang="en-US" sz="12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89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일반사진선택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2645" y="2723666"/>
            <a:ext cx="3199915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일반사진을 여기로 끌어 놓기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또는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업로드할</a:t>
            </a:r>
            <a:r>
              <a:rPr lang="ko-KR" altLang="en-US" dirty="0" smtClean="0"/>
              <a:t> 일반사진 및 선택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hlinkClick r:id="rId4"/>
              </a:rPr>
              <a:t>https</a:t>
            </a:r>
            <a:r>
              <a:rPr lang="ko-KR" altLang="en-US" sz="1100" dirty="0">
                <a:hlinkClick r:id="rId4"/>
              </a:rPr>
              <a:t>://</a:t>
            </a:r>
            <a:r>
              <a:rPr lang="ko-KR" altLang="en-US" sz="1100" dirty="0" smtClean="0">
                <a:hlinkClick r:id="rId4"/>
              </a:rPr>
              <a:t>alvarotrigo.com/fullPage/examples/fixedHeaders.html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</a:t>
            </a:r>
            <a:r>
              <a:rPr lang="en-US" altLang="ko-KR" sz="1100" b="1" dirty="0" smtClean="0">
                <a:hlinkClick r:id="rId5"/>
              </a:rPr>
              <a:t>github.com/alvarotrigo/fullPage.js#methods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</a:t>
            </a:r>
            <a:r>
              <a:rPr lang="en-US" altLang="ko-KR" sz="1100" b="1" dirty="0" smtClean="0">
                <a:hlinkClick r:id="rId6"/>
              </a:rPr>
              <a:t>dev.moblab.kr/canvas-theme/HTML/component-radios-switches.html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  <a:endParaRPr lang="en-US" altLang="ko-KR" sz="1100" b="1" dirty="0" smtClean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64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추가정보입력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29560" y="4902780"/>
            <a:ext cx="552969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2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3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4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https://blueimp.github.io/jQuery-File-Upload/index.html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https://alvarotrigo.com/fullPage/extensions/scrolloverflow-reset.html#secondPage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6" y="296316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1" y="549742"/>
            <a:ext cx="5424152" cy="518501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1759740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306100" y="2878004"/>
            <a:ext cx="4048593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1074054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628659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56771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09913" y="2300487"/>
            <a:ext cx="5089172" cy="1703043"/>
            <a:chOff x="803981" y="2194968"/>
            <a:chExt cx="5962660" cy="199534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131" y="2486187"/>
              <a:ext cx="219075" cy="2381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1210" y="3180517"/>
              <a:ext cx="2352675" cy="5048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266355" y="3117839"/>
              <a:ext cx="703945" cy="297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월세</a:t>
              </a:r>
              <a:endParaRPr lang="ko-KR" altLang="en-US" sz="1050" dirty="0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981" y="2252480"/>
              <a:ext cx="2343150" cy="50482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249" y="3110160"/>
              <a:ext cx="2343150" cy="55245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5569190" y="2473942"/>
              <a:ext cx="171906" cy="23900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821723" y="2757979"/>
              <a:ext cx="59449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rgbClr val="EC5848"/>
                  </a:solidFill>
                  <a:latin typeface="Nanum Gothic"/>
                </a:rPr>
                <a:t>※</a:t>
              </a:r>
              <a:r>
                <a:rPr lang="ko-KR" altLang="en-US" sz="1200" dirty="0" smtClean="0">
                  <a:solidFill>
                    <a:srgbClr val="EC5848"/>
                  </a:solidFill>
                  <a:latin typeface="Nanum Gothic"/>
                </a:rPr>
                <a:t>연세일 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경우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200" dirty="0" smtClean="0">
                  <a:solidFill>
                    <a:srgbClr val="EC5848"/>
                  </a:solidFill>
                  <a:latin typeface="Nanum Gothic"/>
                </a:rPr>
                <a:t>월세에 </a:t>
              </a:r>
              <a:r>
                <a:rPr lang="en-US" altLang="ko-KR" sz="1200" dirty="0" smtClean="0">
                  <a:solidFill>
                    <a:srgbClr val="EC5848"/>
                  </a:solidFill>
                  <a:latin typeface="Nanum Gothic"/>
                </a:rPr>
                <a:t>1</a:t>
              </a:r>
              <a:r>
                <a:rPr lang="ko-KR" altLang="en-US" sz="1200" dirty="0" smtClean="0">
                  <a:solidFill>
                    <a:srgbClr val="EC5848"/>
                  </a:solidFill>
                  <a:latin typeface="Nanum Gothic"/>
                </a:rPr>
                <a:t>년치 임대료를 입력하세요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61679" y="2194968"/>
              <a:ext cx="859365" cy="2884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거래종류</a:t>
              </a:r>
              <a:endParaRPr lang="ko-KR" altLang="en-US" sz="1000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334119" y="2480482"/>
              <a:ext cx="2167087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전세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월세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연세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매매</a:t>
              </a:r>
              <a:endParaRPr lang="ko-KR" altLang="en-US" sz="1200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318" y="2417233"/>
              <a:ext cx="895350" cy="35242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3334119" y="2435951"/>
              <a:ext cx="2194097" cy="32135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/>
            <p:cNvCxnSpPr>
              <a:stCxn id="41" idx="2"/>
              <a:endCxn id="43" idx="0"/>
            </p:cNvCxnSpPr>
            <p:nvPr/>
          </p:nvCxnSpPr>
          <p:spPr>
            <a:xfrm>
              <a:off x="4431167" y="2757306"/>
              <a:ext cx="576804" cy="1197985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817428" y="3955291"/>
              <a:ext cx="2381085" cy="23502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다중 체크가 가능한 체크박스로 구현</a:t>
              </a:r>
              <a:endParaRPr lang="ko-KR" altLang="en-US" sz="105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59251" y="1089603"/>
            <a:ext cx="5466074" cy="2028127"/>
            <a:chOff x="5462721" y="154655"/>
            <a:chExt cx="6553875" cy="2431743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3"/>
            <a:srcRect t="55018"/>
            <a:stretch/>
          </p:blipFill>
          <p:spPr>
            <a:xfrm>
              <a:off x="6570730" y="508000"/>
              <a:ext cx="5278643" cy="2055073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6552747" y="154655"/>
              <a:ext cx="5463849" cy="30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385226" y="2042505"/>
              <a:ext cx="4511377" cy="516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/>
                <a:t>인터넷</a:t>
              </a:r>
              <a:r>
                <a:rPr lang="en-US" altLang="ko-KR" sz="1100" b="1" dirty="0" smtClean="0"/>
                <a:t>, TV, </a:t>
              </a:r>
              <a:r>
                <a:rPr lang="ko-KR" altLang="en-US" sz="1100" b="1" dirty="0" smtClean="0"/>
                <a:t>세탁기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에어컨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침대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책상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옷장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냉장고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가스레인지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전자레인지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신발장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err="1" smtClean="0"/>
                <a:t>전자도어락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비데</a:t>
              </a:r>
              <a:endParaRPr lang="en-US" altLang="ko-KR" sz="1100" b="1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842408" y="841410"/>
              <a:ext cx="1897428" cy="312643"/>
              <a:chOff x="10067026" y="613020"/>
              <a:chExt cx="1897428" cy="312643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9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smtClean="0"/>
                  <a:t>평</a:t>
                </a:r>
                <a:endParaRPr lang="ko-KR" altLang="en-US" sz="105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0088215" y="621216"/>
                <a:ext cx="1012756" cy="304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 smtClean="0"/>
                  <a:t>실내 평수</a:t>
                </a:r>
                <a:endParaRPr lang="ko-KR" altLang="en-US" sz="1050" dirty="0"/>
              </a:p>
            </p:txBody>
          </p:sp>
        </p:grpSp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9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층</a:t>
              </a:r>
              <a:endParaRPr lang="ko-KR" altLang="en-US" sz="1050" dirty="0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지하 </a:t>
              </a:r>
              <a:r>
                <a:rPr lang="en-US" altLang="ko-KR" sz="800" dirty="0" smtClean="0"/>
                <a:t>~ 20</a:t>
              </a:r>
              <a:r>
                <a:rPr lang="ko-KR" altLang="en-US" sz="800" dirty="0" smtClean="0"/>
                <a:t>층 이상</a:t>
              </a:r>
              <a:r>
                <a:rPr lang="en-US" altLang="ko-KR" sz="800" dirty="0" smtClean="0"/>
                <a:t> </a:t>
              </a:r>
              <a:endParaRPr lang="ko-KR" altLang="en-US" sz="105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52745" y="869845"/>
              <a:ext cx="1143822" cy="3044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해당 층수</a:t>
              </a:r>
              <a:endParaRPr lang="ko-KR" altLang="en-US" sz="1050" b="1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406956" y="2053900"/>
              <a:ext cx="4489647" cy="532498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화살표 연결선 111"/>
            <p:cNvCxnSpPr>
              <a:stCxn id="111" idx="1"/>
              <a:endCxn id="113" idx="2"/>
            </p:cNvCxnSpPr>
            <p:nvPr/>
          </p:nvCxnSpPr>
          <p:spPr>
            <a:xfrm flipH="1" flipV="1">
              <a:off x="6653264" y="1984600"/>
              <a:ext cx="753691" cy="33555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5462721" y="1524581"/>
              <a:ext cx="2381086" cy="4600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다중 체크가 가능한 체크박스로 구현</a:t>
              </a:r>
              <a:endParaRPr lang="ko-KR" altLang="en-US" sz="1050" dirty="0"/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8790338" y="4928533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6932114" y="579203"/>
            <a:ext cx="4792228" cy="4875796"/>
            <a:chOff x="6570731" y="-563760"/>
            <a:chExt cx="5758181" cy="5858595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11643496" y="-563760"/>
              <a:ext cx="685416" cy="2208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작성</a:t>
              </a:r>
              <a:endParaRPr lang="ko-KR" altLang="en-US" dirty="0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작성 취소</a:t>
              </a:r>
              <a:endParaRPr lang="ko-KR" altLang="en-US" dirty="0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공개</a:t>
              </a:r>
              <a:r>
                <a:rPr lang="en-US" altLang="ko-KR" sz="1400" dirty="0" smtClean="0"/>
                <a:t>,</a:t>
              </a:r>
              <a:r>
                <a:rPr lang="ko-KR" altLang="en-US" sz="1400" dirty="0" smtClean="0"/>
                <a:t>비공개</a:t>
              </a:r>
              <a:endParaRPr lang="ko-KR" altLang="en-US" sz="1400" dirty="0"/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126" name="직사각형 125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 smtClean="0"/>
                <a:t>소개글</a:t>
              </a:r>
              <a:endParaRPr lang="ko-KR" altLang="en-US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235298" y="2704537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0" y="935689"/>
            <a:ext cx="11401425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8452"/>
          <a:stretch/>
        </p:blipFill>
        <p:spPr>
          <a:xfrm>
            <a:off x="453420" y="1604512"/>
            <a:ext cx="11049000" cy="1453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(NORMAL or </a:t>
            </a:r>
            <a:r>
              <a:rPr lang="ko-KR" altLang="en-US" b="1" dirty="0" smtClean="0"/>
              <a:t>전체</a:t>
            </a:r>
            <a:r>
              <a:rPr lang="en-US" altLang="ko-KR" b="1" dirty="0" smtClean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5341019" y="4712125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3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부동산</a:t>
            </a:r>
            <a:r>
              <a:rPr lang="en-US" altLang="ko-KR" b="1" dirty="0" smtClean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79935"/>
            <a:ext cx="668849" cy="3009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97244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182"/>
          <a:stretch/>
        </p:blipFill>
        <p:spPr>
          <a:xfrm>
            <a:off x="453420" y="1621766"/>
            <a:ext cx="11049000" cy="143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지도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부동산</a:t>
            </a:r>
            <a:r>
              <a:rPr lang="en-US" altLang="ko-KR" b="1" dirty="0" smtClean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62626"/>
            <a:ext cx="668849" cy="3009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79935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34282</TotalTime>
  <Words>5246</Words>
  <Application>Microsoft Office PowerPoint</Application>
  <PresentationFormat>와이드스크린</PresentationFormat>
  <Paragraphs>1436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400</cp:revision>
  <cp:lastPrinted>2016-12-30T17:01:41Z</cp:lastPrinted>
  <dcterms:created xsi:type="dcterms:W3CDTF">2016-12-20T07:51:24Z</dcterms:created>
  <dcterms:modified xsi:type="dcterms:W3CDTF">2017-06-20T11:59:13Z</dcterms:modified>
</cp:coreProperties>
</file>